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359" r:id="rId3"/>
    <p:sldId id="368" r:id="rId4"/>
    <p:sldId id="369" r:id="rId5"/>
    <p:sldId id="370" r:id="rId6"/>
    <p:sldId id="372" r:id="rId7"/>
    <p:sldId id="371" r:id="rId8"/>
    <p:sldId id="374" r:id="rId9"/>
    <p:sldId id="373" r:id="rId10"/>
    <p:sldId id="375" r:id="rId11"/>
    <p:sldId id="376" r:id="rId12"/>
    <p:sldId id="313" r:id="rId13"/>
    <p:sldId id="367" r:id="rId14"/>
    <p:sldId id="377" r:id="rId15"/>
    <p:sldId id="314" r:id="rId16"/>
  </p:sldIdLst>
  <p:sldSz cx="9144000" cy="6858000" type="screen4x3"/>
  <p:notesSz cx="6808788" cy="99393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1C1"/>
    <a:srgbClr val="D8ECFC"/>
    <a:srgbClr val="9CD6E4"/>
    <a:srgbClr val="CDE8EF"/>
    <a:srgbClr val="FFFF3F"/>
    <a:srgbClr val="9BCCE5"/>
    <a:srgbClr val="9BBEE5"/>
    <a:srgbClr val="97B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4" autoAdjust="0"/>
    <p:restoredTop sz="93333" autoAdjust="0"/>
  </p:normalViewPr>
  <p:slideViewPr>
    <p:cSldViewPr snapToGrid="0">
      <p:cViewPr varScale="1">
        <p:scale>
          <a:sx n="64" d="100"/>
          <a:sy n="64" d="100"/>
        </p:scale>
        <p:origin x="1312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6888"/>
          </a:xfrm>
          <a:prstGeom prst="rect">
            <a:avLst/>
          </a:prstGeom>
        </p:spPr>
        <p:txBody>
          <a:bodyPr vert="horz" lIns="91432" tIns="45717" rIns="91432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32" tIns="45717" rIns="91432" bIns="45717" rtlCol="0"/>
          <a:lstStyle>
            <a:lvl1pPr algn="r">
              <a:defRPr sz="1200"/>
            </a:lvl1pPr>
          </a:lstStyle>
          <a:p>
            <a:fld id="{874AAD52-BB62-4408-8B20-41E8FE37D662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7" rIns="91432" bIns="457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1226"/>
            <a:ext cx="5446712" cy="4471988"/>
          </a:xfrm>
          <a:prstGeom prst="rect">
            <a:avLst/>
          </a:prstGeom>
        </p:spPr>
        <p:txBody>
          <a:bodyPr vert="horz" lIns="91432" tIns="45717" rIns="91432" bIns="45717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40863"/>
            <a:ext cx="2951163" cy="496887"/>
          </a:xfrm>
          <a:prstGeom prst="rect">
            <a:avLst/>
          </a:prstGeom>
        </p:spPr>
        <p:txBody>
          <a:bodyPr vert="horz" lIns="91432" tIns="45717" rIns="91432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51162" cy="496887"/>
          </a:xfrm>
          <a:prstGeom prst="rect">
            <a:avLst/>
          </a:prstGeom>
        </p:spPr>
        <p:txBody>
          <a:bodyPr vert="horz" lIns="91432" tIns="45717" rIns="91432" bIns="45717" rtlCol="0" anchor="b"/>
          <a:lstStyle>
            <a:lvl1pPr algn="r">
              <a:defRPr sz="1200"/>
            </a:lvl1pPr>
          </a:lstStyle>
          <a:p>
            <a:fld id="{F92F2FAC-F108-4218-AEE4-D9513577298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F2FAC-F108-4218-AEE4-D9513577298F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C5EDD-CF2E-469B-9662-AFBFEBFC367F}" type="datetimeFigureOut">
              <a:rPr lang="de-DE" smtClean="0"/>
              <a:pPr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92239-A20F-4EBB-B68F-E8B2BB91086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4.gif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gif"/><Relationship Id="rId7" Type="http://schemas.openxmlformats.org/officeDocument/2006/relationships/image" Target="../media/image8.em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daten\dienstliches\2014\ppt\PPT_HG_Folie_01_Fus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15893"/>
            <a:ext cx="9144000" cy="2035175"/>
          </a:xfrm>
          <a:prstGeom prst="rect">
            <a:avLst/>
          </a:prstGeom>
          <a:noFill/>
        </p:spPr>
      </p:pic>
      <p:pic>
        <p:nvPicPr>
          <p:cNvPr id="5" name="Picture 2" descr="D:\_daten\dienstliches\2014\ppt\PPT_HG_Folie_01_Kop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9105"/>
            <a:ext cx="9144000" cy="639763"/>
          </a:xfrm>
          <a:prstGeom prst="rect">
            <a:avLst/>
          </a:prstGeom>
          <a:noFill/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87752" y="1814481"/>
            <a:ext cx="82772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400" b="1" dirty="0">
                <a:latin typeface="+mj-lt"/>
              </a:rPr>
              <a:t>О </a:t>
            </a:r>
            <a:r>
              <a:rPr lang="en-GB" sz="2400" b="1" dirty="0" err="1">
                <a:latin typeface="+mj-lt"/>
              </a:rPr>
              <a:t>результатах</a:t>
            </a:r>
            <a:r>
              <a:rPr lang="en-GB" sz="2400" b="1" dirty="0">
                <a:latin typeface="+mj-lt"/>
              </a:rPr>
              <a:t> 52-го </a:t>
            </a:r>
            <a:r>
              <a:rPr lang="en-GB" sz="2400" b="1" dirty="0" err="1">
                <a:latin typeface="+mj-lt"/>
              </a:rPr>
              <a:t>заседания</a:t>
            </a:r>
            <a:r>
              <a:rPr lang="en-GB" sz="2400" b="1" dirty="0">
                <a:latin typeface="+mj-lt"/>
              </a:rPr>
              <a:t> CIML и </a:t>
            </a:r>
            <a:r>
              <a:rPr lang="en-GB" sz="2400" b="1" dirty="0" err="1">
                <a:latin typeface="+mj-lt"/>
              </a:rPr>
              <a:t>круглого</a:t>
            </a:r>
            <a:r>
              <a:rPr lang="en-GB" sz="2400" b="1" dirty="0">
                <a:latin typeface="+mj-lt"/>
              </a:rPr>
              <a:t> </a:t>
            </a:r>
            <a:r>
              <a:rPr lang="en-GB" sz="2400" b="1" dirty="0" err="1">
                <a:latin typeface="+mj-lt"/>
              </a:rPr>
              <a:t>стола</a:t>
            </a:r>
            <a:r>
              <a:rPr lang="en-GB" sz="2400" b="1" dirty="0">
                <a:latin typeface="+mj-lt"/>
              </a:rPr>
              <a:t> RLMO</a:t>
            </a:r>
            <a:r>
              <a:rPr lang="ru-RU" sz="2400" b="1" dirty="0">
                <a:latin typeface="+mj-lt"/>
              </a:rPr>
              <a:t>за </a:t>
            </a:r>
            <a:endParaRPr lang="de-DE" sz="2400" b="1" dirty="0">
              <a:latin typeface="+mj-lt"/>
            </a:endParaRPr>
          </a:p>
          <a:p>
            <a:pPr algn="ctr">
              <a:defRPr/>
            </a:pPr>
            <a:r>
              <a:rPr lang="ru-RU" sz="2400" b="1" dirty="0">
                <a:latin typeface="+mj-lt"/>
              </a:rPr>
              <a:t>201</a:t>
            </a:r>
            <a:r>
              <a:rPr lang="de-DE" sz="2400" b="1" dirty="0">
                <a:latin typeface="+mj-lt"/>
              </a:rPr>
              <a:t>7</a:t>
            </a:r>
            <a:r>
              <a:rPr lang="en-US" sz="2400" b="1" dirty="0">
                <a:latin typeface="+mj-lt"/>
              </a:rPr>
              <a:t> </a:t>
            </a:r>
            <a:r>
              <a:rPr lang="ru-RU" sz="2400" b="1" dirty="0">
                <a:latin typeface="+mj-lt"/>
              </a:rPr>
              <a:t>год</a:t>
            </a:r>
          </a:p>
          <a:p>
            <a:pPr algn="ctr">
              <a:defRPr/>
            </a:pPr>
            <a:r>
              <a:rPr lang="ru-RU" sz="2400" b="1" dirty="0">
                <a:latin typeface="+mj-lt"/>
              </a:rPr>
              <a:t>Петер Ульбиг</a:t>
            </a:r>
            <a:r>
              <a:rPr lang="ru-RU" sz="2400" i="1" dirty="0">
                <a:latin typeface="+mj-lt"/>
              </a:rPr>
              <a:t>, </a:t>
            </a:r>
            <a:r>
              <a:rPr lang="ru-RU" sz="2400" b="1" dirty="0">
                <a:latin typeface="+mj-lt"/>
              </a:rPr>
              <a:t>Вице-Президент КООМЕТ</a:t>
            </a:r>
            <a:br>
              <a:rPr lang="de-DE" sz="2400" b="1" dirty="0">
                <a:latin typeface="Lucida Console" panose="020B0609040504020204" pitchFamily="49" charset="0"/>
              </a:rPr>
            </a:br>
            <a:endParaRPr lang="en-US" sz="2400" b="1" dirty="0">
              <a:latin typeface="Lucida Console" pitchFamily="49" charset="0"/>
            </a:endParaRPr>
          </a:p>
          <a:p>
            <a:pPr algn="ctr">
              <a:defRPr/>
            </a:pPr>
            <a:r>
              <a:rPr lang="en-US" sz="2400" b="1" dirty="0">
                <a:solidFill>
                  <a:srgbClr val="C00000"/>
                </a:solidFill>
                <a:latin typeface="+mj-lt"/>
              </a:rPr>
              <a:t>On the results of the 52</a:t>
            </a:r>
            <a:r>
              <a:rPr lang="en-US" sz="2400" b="1" baseline="30000" dirty="0">
                <a:solidFill>
                  <a:srgbClr val="C00000"/>
                </a:solidFill>
                <a:latin typeface="+mj-lt"/>
              </a:rPr>
              <a:t>nd</a:t>
            </a:r>
            <a:r>
              <a:rPr lang="en-US" sz="2400" b="1" dirty="0">
                <a:solidFill>
                  <a:srgbClr val="C00000"/>
                </a:solidFill>
                <a:latin typeface="+mj-lt"/>
              </a:rPr>
              <a:t> meeting of CIML and the RLMO roundtable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for 2017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2"/>
                </a:solidFill>
                <a:latin typeface="+mj-lt"/>
              </a:rPr>
              <a:t>Peter Ulbig, Vice President COOMET</a:t>
            </a:r>
            <a:endParaRPr lang="ru-RU" sz="2400" b="1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9" name="Gerade Verbindung 8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Picture 2" descr="http://www.coomet.org/images/coomet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3" name="Rechteck 12"/>
          <p:cNvSpPr/>
          <p:nvPr/>
        </p:nvSpPr>
        <p:spPr>
          <a:xfrm>
            <a:off x="0" y="4861469"/>
            <a:ext cx="9144000" cy="1996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827630" y="5112253"/>
            <a:ext cx="4772025" cy="115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r>
              <a:rPr lang="ru-RU" sz="1600" b="1" dirty="0">
                <a:latin typeface="+mj-lt"/>
              </a:rPr>
              <a:t>2</a:t>
            </a:r>
            <a:r>
              <a:rPr lang="de-DE" sz="1600" b="1" dirty="0">
                <a:latin typeface="+mj-lt"/>
              </a:rPr>
              <a:t>8</a:t>
            </a:r>
            <a:r>
              <a:rPr lang="ru-RU" sz="1600" b="1" dirty="0">
                <a:latin typeface="+mj-lt"/>
              </a:rPr>
              <a:t>-е заседание Комитета КООМЕТ</a:t>
            </a:r>
          </a:p>
          <a:p>
            <a:r>
              <a:rPr lang="ru-RU" sz="1600" b="1" dirty="0"/>
              <a:t>Сараево</a:t>
            </a:r>
            <a:r>
              <a:rPr lang="ru-RU" sz="1600" b="1" dirty="0">
                <a:latin typeface="+mj-lt"/>
              </a:rPr>
              <a:t>, </a:t>
            </a:r>
            <a:r>
              <a:rPr lang="de-DE" sz="1600" b="1" dirty="0">
                <a:latin typeface="+mj-lt"/>
              </a:rPr>
              <a:t>10</a:t>
            </a:r>
            <a:r>
              <a:rPr lang="ru-RU" sz="1600" b="1" dirty="0">
                <a:latin typeface="+mj-lt"/>
              </a:rPr>
              <a:t>-</a:t>
            </a:r>
            <a:r>
              <a:rPr lang="de-DE" sz="1600" b="1" dirty="0">
                <a:latin typeface="+mj-lt"/>
              </a:rPr>
              <a:t>12</a:t>
            </a:r>
            <a:r>
              <a:rPr lang="ru-RU" sz="1600" b="1" dirty="0">
                <a:latin typeface="+mj-lt"/>
              </a:rPr>
              <a:t> </a:t>
            </a:r>
            <a:r>
              <a:rPr lang="de-DE" sz="1600" b="1" dirty="0">
                <a:latin typeface="+mj-lt"/>
              </a:rPr>
              <a:t>A</a:t>
            </a:r>
            <a:r>
              <a:rPr lang="ru-RU" sz="1600" b="1" dirty="0">
                <a:latin typeface="+mj-lt"/>
              </a:rPr>
              <a:t>прель 201</a:t>
            </a:r>
            <a:r>
              <a:rPr lang="de-DE" sz="1600" b="1" dirty="0">
                <a:latin typeface="+mj-lt"/>
              </a:rPr>
              <a:t>8</a:t>
            </a:r>
            <a:r>
              <a:rPr lang="ru-RU" sz="1600" b="1" dirty="0">
                <a:latin typeface="+mj-lt"/>
              </a:rPr>
              <a:t> г.</a:t>
            </a:r>
          </a:p>
          <a:p>
            <a:pPr>
              <a:spcBef>
                <a:spcPct val="10000"/>
              </a:spcBef>
            </a:pPr>
            <a:r>
              <a:rPr lang="ru-RU" sz="1600" b="1" dirty="0">
                <a:solidFill>
                  <a:schemeClr val="accent2"/>
                </a:solidFill>
                <a:latin typeface="+mj-lt"/>
              </a:rPr>
              <a:t>2</a:t>
            </a:r>
            <a:r>
              <a:rPr lang="de-DE" sz="1600" b="1" dirty="0">
                <a:solidFill>
                  <a:schemeClr val="accent2"/>
                </a:solidFill>
                <a:latin typeface="+mj-lt"/>
              </a:rPr>
              <a:t>8</a:t>
            </a:r>
            <a:r>
              <a:rPr lang="ru-RU" sz="16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1600" b="1" dirty="0">
                <a:solidFill>
                  <a:schemeClr val="accent2"/>
                </a:solidFill>
                <a:latin typeface="+mj-lt"/>
              </a:rPr>
              <a:t>COOMET Committee meeting</a:t>
            </a:r>
            <a:r>
              <a:rPr lang="ru-RU" sz="1600" b="1" dirty="0">
                <a:solidFill>
                  <a:schemeClr val="accent2"/>
                </a:solidFill>
                <a:latin typeface="+mj-lt"/>
              </a:rPr>
              <a:t> 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  <a:p>
            <a:pPr>
              <a:spcBef>
                <a:spcPct val="10000"/>
              </a:spcBef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Sarajevo, 10-12 of April </a:t>
            </a:r>
            <a:r>
              <a:rPr lang="ru-RU" sz="1600" b="1" dirty="0">
                <a:solidFill>
                  <a:schemeClr val="accent2"/>
                </a:solidFill>
                <a:latin typeface="+mj-lt"/>
              </a:rPr>
              <a:t>201</a:t>
            </a:r>
            <a:r>
              <a:rPr lang="de-DE" sz="1600" b="1" dirty="0">
                <a:solidFill>
                  <a:schemeClr val="accent2"/>
                </a:solidFill>
                <a:latin typeface="+mj-lt"/>
              </a:rPr>
              <a:t>8</a:t>
            </a:r>
            <a:endParaRPr lang="ru-RU" sz="1600" b="1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11" name="Picture 2" descr="Bildergebnis für oiml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10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E1333DC5-26EE-41F7-A261-05A3083B1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567" y="2299692"/>
            <a:ext cx="1708144" cy="207794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27518E7-1270-4197-A438-299F8D341650}"/>
              </a:ext>
            </a:extLst>
          </p:cNvPr>
          <p:cNvSpPr txBox="1"/>
          <p:nvPr/>
        </p:nvSpPr>
        <p:spPr>
          <a:xfrm>
            <a:off x="2960241" y="1620766"/>
            <a:ext cx="3298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New </a:t>
            </a:r>
            <a:r>
              <a:rPr lang="de-DE" sz="2400" b="1" dirty="0" err="1"/>
              <a:t>members</a:t>
            </a:r>
            <a:r>
              <a:rPr lang="de-DE" sz="2400" b="1" dirty="0"/>
              <a:t> </a:t>
            </a:r>
            <a:r>
              <a:rPr lang="de-DE" sz="2400" b="1" dirty="0" err="1"/>
              <a:t>of</a:t>
            </a:r>
            <a:r>
              <a:rPr lang="de-DE" sz="2400" b="1" dirty="0"/>
              <a:t> </a:t>
            </a:r>
            <a:r>
              <a:rPr lang="de-DE" sz="2400" b="1" dirty="0" err="1"/>
              <a:t>honor</a:t>
            </a:r>
            <a:r>
              <a:rPr lang="de-DE" sz="2400" b="1" dirty="0"/>
              <a:t>: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0FEB917-CFB5-485A-96E3-0E6BB54E9881}"/>
              </a:ext>
            </a:extLst>
          </p:cNvPr>
          <p:cNvSpPr txBox="1"/>
          <p:nvPr/>
        </p:nvSpPr>
        <p:spPr>
          <a:xfrm>
            <a:off x="6313419" y="4594901"/>
            <a:ext cx="1558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Alan Johnston</a:t>
            </a:r>
          </a:p>
          <a:p>
            <a:pPr algn="ctr"/>
            <a:r>
              <a:rPr lang="de-DE" dirty="0"/>
              <a:t>(Canada)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41EF66F-9F7D-4D73-A2BB-6FD1B558BB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293" y="2332757"/>
            <a:ext cx="1866299" cy="2070332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F9A2D1A1-A2A9-475B-B8C5-4A6153604F55}"/>
              </a:ext>
            </a:extLst>
          </p:cNvPr>
          <p:cNvSpPr txBox="1"/>
          <p:nvPr/>
        </p:nvSpPr>
        <p:spPr>
          <a:xfrm>
            <a:off x="1405615" y="4594901"/>
            <a:ext cx="1842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Peter Mason</a:t>
            </a:r>
          </a:p>
          <a:p>
            <a:pPr algn="ctr"/>
            <a:r>
              <a:rPr lang="de-DE" dirty="0"/>
              <a:t>(United Kingdom)</a:t>
            </a:r>
          </a:p>
        </p:txBody>
      </p:sp>
    </p:spTree>
    <p:extLst>
      <p:ext uri="{BB962C8B-B14F-4D97-AF65-F5344CB8AC3E}">
        <p14:creationId xmlns:p14="http://schemas.microsoft.com/office/powerpoint/2010/main" val="41821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11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27518E7-1270-4197-A438-299F8D341650}"/>
              </a:ext>
            </a:extLst>
          </p:cNvPr>
          <p:cNvSpPr txBox="1"/>
          <p:nvPr/>
        </p:nvSpPr>
        <p:spPr>
          <a:xfrm>
            <a:off x="3374186" y="1628600"/>
            <a:ext cx="2685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53rd CIML </a:t>
            </a:r>
            <a:r>
              <a:rPr lang="de-DE" sz="2400" b="1" dirty="0" err="1"/>
              <a:t>meeting</a:t>
            </a:r>
            <a:r>
              <a:rPr lang="de-DE" sz="2400" b="1" dirty="0"/>
              <a:t>: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FE8451E-EDBD-44C9-B59A-CF1DC2F3D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294" y="2299692"/>
            <a:ext cx="5843649" cy="328527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D6FE236-B4AA-4331-AE06-662A7EA20793}"/>
              </a:ext>
            </a:extLst>
          </p:cNvPr>
          <p:cNvSpPr txBox="1"/>
          <p:nvPr/>
        </p:nvSpPr>
        <p:spPr>
          <a:xfrm>
            <a:off x="2463231" y="5731370"/>
            <a:ext cx="4567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Hamburg, Germany, 8th </a:t>
            </a:r>
            <a:r>
              <a:rPr lang="de-DE" b="1" dirty="0" err="1"/>
              <a:t>to</a:t>
            </a:r>
            <a:r>
              <a:rPr lang="de-DE" b="1" dirty="0"/>
              <a:t> 12th </a:t>
            </a:r>
            <a:r>
              <a:rPr lang="de-DE" b="1" dirty="0" err="1"/>
              <a:t>October</a:t>
            </a:r>
            <a:r>
              <a:rPr lang="de-DE" b="1" dirty="0"/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2317820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54658" y="1492330"/>
            <a:ext cx="52967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RLMO roundtable meeting on 9</a:t>
            </a:r>
            <a:r>
              <a:rPr kumimoji="0" lang="en-US" sz="2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th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Octobe</a:t>
            </a:r>
            <a:r>
              <a:rPr lang="en-US" sz="2000" dirty="0">
                <a:latin typeface="+mj-lt"/>
                <a:ea typeface="Times New Roman" pitchFamily="18" charset="0"/>
                <a:cs typeface="Arial" pitchFamily="34" charset="0"/>
              </a:rPr>
              <a:t>r 2017: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7" name="Picture 2" descr="D:\_daten\dienstliches\2014\ppt\PPT_HG_Folie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8" y="6281167"/>
            <a:ext cx="9144000" cy="184150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12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2112963"/>
            <a:ext cx="784860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4056063" y="2544763"/>
            <a:ext cx="1016000" cy="827087"/>
          </a:xfrm>
          <a:prstGeom prst="ellips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4914900" y="2517775"/>
            <a:ext cx="1060450" cy="971550"/>
          </a:xfrm>
          <a:prstGeom prst="ellips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081213"/>
            <a:ext cx="11001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5661025" y="2662238"/>
            <a:ext cx="2801938" cy="3208337"/>
          </a:xfrm>
          <a:prstGeom prst="ellips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23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4394200"/>
            <a:ext cx="10668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15"/>
          <p:cNvSpPr>
            <a:spLocks noChangeArrowheads="1"/>
          </p:cNvSpPr>
          <p:nvPr/>
        </p:nvSpPr>
        <p:spPr bwMode="auto">
          <a:xfrm>
            <a:off x="1152525" y="2352675"/>
            <a:ext cx="2757488" cy="3732213"/>
          </a:xfrm>
          <a:prstGeom prst="ellips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3949700" y="3421063"/>
            <a:ext cx="1474788" cy="1908175"/>
          </a:xfrm>
          <a:prstGeom prst="ellips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798888"/>
            <a:ext cx="11874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2055813"/>
            <a:ext cx="126365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88" y="3392488"/>
            <a:ext cx="128428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Oval 8"/>
          <p:cNvSpPr>
            <a:spLocks noChangeArrowheads="1"/>
          </p:cNvSpPr>
          <p:nvPr/>
        </p:nvSpPr>
        <p:spPr bwMode="auto">
          <a:xfrm>
            <a:off x="5040313" y="3306763"/>
            <a:ext cx="792162" cy="612775"/>
          </a:xfrm>
          <a:prstGeom prst="ellips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30" name="Picture 19" descr="http://www.gulfmet.org/gulfmet/images/gulfmet-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50" y="3457575"/>
            <a:ext cx="1263650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32" name="Picture 2" descr="Bildergebnis für oiml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54658" y="1492330"/>
            <a:ext cx="52967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RLMO roundtable meeting on 9</a:t>
            </a:r>
            <a:r>
              <a:rPr kumimoji="0" lang="en-US" sz="2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th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Octobe</a:t>
            </a:r>
            <a:r>
              <a:rPr lang="en-US" sz="2000" dirty="0">
                <a:latin typeface="+mj-lt"/>
                <a:ea typeface="Times New Roman" pitchFamily="18" charset="0"/>
                <a:cs typeface="Arial" pitchFamily="34" charset="0"/>
              </a:rPr>
              <a:t>r 2017: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13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42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421793" y="2187890"/>
            <a:ext cx="8807932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 interests:</a:t>
            </a:r>
            <a:b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again e-learning as a topic =&gt;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APLMF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GULFMET, SIM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seminars =&gt; OIML Certification System (!)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e-DE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8AEEC5EB-FC8B-4E5A-B2FB-49518E67D3E8}"/>
              </a:ext>
            </a:extLst>
          </p:cNvPr>
          <p:cNvSpPr/>
          <p:nvPr/>
        </p:nvSpPr>
        <p:spPr>
          <a:xfrm>
            <a:off x="530942" y="4265901"/>
            <a:ext cx="656303" cy="383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FF4546A-7FD1-4DE8-8A84-96B45E58FD63}"/>
              </a:ext>
            </a:extLst>
          </p:cNvPr>
          <p:cNvSpPr txBox="1"/>
          <p:nvPr/>
        </p:nvSpPr>
        <p:spPr>
          <a:xfrm>
            <a:off x="1411164" y="4272964"/>
            <a:ext cx="7056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COOMET-OIML </a:t>
            </a:r>
            <a:r>
              <a:rPr lang="de-DE" dirty="0" err="1"/>
              <a:t>seminar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OIML-CS on 15th May 2018, Moscow</a:t>
            </a:r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334E096D-7275-465F-86BC-CE401E99AD3F}"/>
              </a:ext>
            </a:extLst>
          </p:cNvPr>
          <p:cNvSpPr/>
          <p:nvPr/>
        </p:nvSpPr>
        <p:spPr>
          <a:xfrm>
            <a:off x="530942" y="5076874"/>
            <a:ext cx="656303" cy="383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79E9C97-A298-4CFF-8F95-644BFE5E0B3A}"/>
              </a:ext>
            </a:extLst>
          </p:cNvPr>
          <p:cNvSpPr txBox="1"/>
          <p:nvPr/>
        </p:nvSpPr>
        <p:spPr>
          <a:xfrm>
            <a:off x="1411164" y="5083937"/>
            <a:ext cx="7142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AFRIMETS-OIML </a:t>
            </a:r>
            <a:r>
              <a:rPr lang="de-DE" dirty="0" err="1"/>
              <a:t>seminar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OIML-CS on 18th </a:t>
            </a:r>
            <a:r>
              <a:rPr lang="de-DE" dirty="0" err="1"/>
              <a:t>July</a:t>
            </a:r>
            <a:r>
              <a:rPr lang="de-DE" dirty="0"/>
              <a:t> 2018, Nigeria</a:t>
            </a:r>
          </a:p>
        </p:txBody>
      </p:sp>
    </p:spTree>
    <p:extLst>
      <p:ext uri="{BB962C8B-B14F-4D97-AF65-F5344CB8AC3E}">
        <p14:creationId xmlns:p14="http://schemas.microsoft.com/office/powerpoint/2010/main" val="3003588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54658" y="1492330"/>
            <a:ext cx="52967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RLMO roundtable meeting on 9</a:t>
            </a:r>
            <a:r>
              <a:rPr kumimoji="0" lang="en-US" sz="2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th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Octobe</a:t>
            </a:r>
            <a:r>
              <a:rPr lang="en-US" sz="2000" dirty="0">
                <a:latin typeface="+mj-lt"/>
                <a:ea typeface="Times New Roman" pitchFamily="18" charset="0"/>
                <a:cs typeface="Arial" pitchFamily="34" charset="0"/>
              </a:rPr>
              <a:t>r 2017: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14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42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8">
            <a:extLst>
              <a:ext uri="{FF2B5EF4-FFF2-40B4-BE49-F238E27FC236}">
                <a16:creationId xmlns:a16="http://schemas.microsoft.com/office/drawing/2014/main" id="{44A94885-6C39-4159-B32C-856D81DF8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86" y="2411180"/>
            <a:ext cx="1759813" cy="8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feil: nach rechts 1">
            <a:extLst>
              <a:ext uri="{FF2B5EF4-FFF2-40B4-BE49-F238E27FC236}">
                <a16:creationId xmlns:a16="http://schemas.microsoft.com/office/drawing/2014/main" id="{8D464A2D-3B6F-4B18-A186-7E984012CA3A}"/>
              </a:ext>
            </a:extLst>
          </p:cNvPr>
          <p:cNvSpPr/>
          <p:nvPr/>
        </p:nvSpPr>
        <p:spPr>
          <a:xfrm>
            <a:off x="2368130" y="2623765"/>
            <a:ext cx="530942" cy="3071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8A2F650-E39C-4EA3-89A2-CB81973712DA}"/>
              </a:ext>
            </a:extLst>
          </p:cNvPr>
          <p:cNvSpPr txBox="1"/>
          <p:nvPr/>
        </p:nvSpPr>
        <p:spPr>
          <a:xfrm>
            <a:off x="3026603" y="2454189"/>
            <a:ext cx="4869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Permanent </a:t>
            </a:r>
            <a:r>
              <a:rPr lang="de-DE" dirty="0" err="1"/>
              <a:t>secretariat</a:t>
            </a:r>
            <a:r>
              <a:rPr lang="de-DE" dirty="0"/>
              <a:t> in Braunschweig, Germany,</a:t>
            </a:r>
          </a:p>
          <a:p>
            <a:r>
              <a:rPr lang="de-DE" dirty="0" err="1"/>
              <a:t>hosted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EURAMET</a:t>
            </a:r>
          </a:p>
        </p:txBody>
      </p:sp>
      <p:sp>
        <p:nvSpPr>
          <p:cNvPr id="22" name="Pfeil: nach rechts 21">
            <a:extLst>
              <a:ext uri="{FF2B5EF4-FFF2-40B4-BE49-F238E27FC236}">
                <a16:creationId xmlns:a16="http://schemas.microsoft.com/office/drawing/2014/main" id="{86E48FBF-A381-47C0-B60C-93429F4BE889}"/>
              </a:ext>
            </a:extLst>
          </p:cNvPr>
          <p:cNvSpPr/>
          <p:nvPr/>
        </p:nvSpPr>
        <p:spPr>
          <a:xfrm>
            <a:off x="2368130" y="3605388"/>
            <a:ext cx="530942" cy="3071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0E3B4DD-BCA1-4256-9FCE-0F2F03E4F5AD}"/>
              </a:ext>
            </a:extLst>
          </p:cNvPr>
          <p:cNvSpPr txBox="1"/>
          <p:nvPr/>
        </p:nvSpPr>
        <p:spPr>
          <a:xfrm>
            <a:off x="3026603" y="3435812"/>
            <a:ext cx="543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Open </a:t>
            </a:r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future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WELMEC </a:t>
            </a:r>
            <a:r>
              <a:rPr lang="de-DE" dirty="0" err="1"/>
              <a:t>initiated</a:t>
            </a:r>
            <a:r>
              <a:rPr lang="de-DE" dirty="0"/>
              <a:t>,</a:t>
            </a:r>
          </a:p>
          <a:p>
            <a:r>
              <a:rPr lang="de-DE" dirty="0"/>
              <a:t>(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option</a:t>
            </a:r>
            <a:r>
              <a:rPr lang="de-DE" dirty="0"/>
              <a:t>: </a:t>
            </a:r>
            <a:r>
              <a:rPr lang="de-DE" dirty="0" err="1"/>
              <a:t>joining</a:t>
            </a:r>
            <a:r>
              <a:rPr lang="de-DE" dirty="0"/>
              <a:t> EURAMET </a:t>
            </a:r>
            <a:r>
              <a:rPr lang="de-DE" dirty="0" err="1"/>
              <a:t>somehow</a:t>
            </a:r>
            <a:r>
              <a:rPr 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57326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1890464" y="2996952"/>
            <a:ext cx="6858000" cy="36576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200" b="1" dirty="0">
                <a:latin typeface="Arial"/>
                <a:cs typeface="Arial"/>
              </a:rPr>
              <a:t>Physikalisch-Technische Bundesanstalt</a:t>
            </a:r>
          </a:p>
          <a:p>
            <a:r>
              <a:rPr lang="de-DE" sz="1200" b="1" dirty="0">
                <a:latin typeface="Arial"/>
                <a:cs typeface="Arial"/>
              </a:rPr>
              <a:t>Braunschweig und Berlin</a:t>
            </a:r>
          </a:p>
          <a:p>
            <a:r>
              <a:rPr lang="de-DE" sz="1200" dirty="0">
                <a:latin typeface="Arial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sz="1200" dirty="0">
                <a:latin typeface="Arial"/>
                <a:cs typeface="Arial"/>
              </a:rPr>
              <a:t>38116 Braunschweig</a:t>
            </a:r>
          </a:p>
          <a:p>
            <a:r>
              <a:rPr lang="de-DE" sz="1200" dirty="0">
                <a:latin typeface="Arial"/>
                <a:cs typeface="Arial"/>
              </a:rPr>
              <a:t>Dr.-Ing. habil.</a:t>
            </a:r>
            <a:br>
              <a:rPr lang="de-DE" sz="1200" dirty="0">
                <a:latin typeface="Arial"/>
                <a:cs typeface="Arial"/>
              </a:rPr>
            </a:br>
            <a:r>
              <a:rPr lang="de-DE" sz="1200" dirty="0">
                <a:latin typeface="Arial"/>
                <a:cs typeface="Arial"/>
              </a:rPr>
              <a:t>Peter Ulbig</a:t>
            </a:r>
          </a:p>
          <a:p>
            <a:r>
              <a:rPr lang="de-DE" sz="1200" dirty="0">
                <a:latin typeface="Arial"/>
                <a:cs typeface="Arial"/>
              </a:rPr>
              <a:t>Head </a:t>
            </a:r>
            <a:r>
              <a:rPr lang="de-DE" sz="1200" dirty="0" err="1">
                <a:latin typeface="Arial"/>
                <a:cs typeface="Arial"/>
              </a:rPr>
              <a:t>of</a:t>
            </a:r>
            <a:r>
              <a:rPr lang="de-DE" sz="1200" dirty="0">
                <a:latin typeface="Arial"/>
                <a:cs typeface="Arial"/>
              </a:rPr>
              <a:t> </a:t>
            </a:r>
            <a:r>
              <a:rPr lang="de-DE" sz="1200" dirty="0" err="1">
                <a:latin typeface="Arial"/>
                <a:cs typeface="Arial"/>
              </a:rPr>
              <a:t>division</a:t>
            </a:r>
            <a:r>
              <a:rPr lang="de-DE" sz="1200" dirty="0">
                <a:latin typeface="Arial"/>
                <a:cs typeface="Arial"/>
              </a:rPr>
              <a:t> 9 „Legal and international </a:t>
            </a:r>
            <a:r>
              <a:rPr lang="de-DE" sz="1200" dirty="0" err="1">
                <a:latin typeface="Arial"/>
                <a:cs typeface="Arial"/>
              </a:rPr>
              <a:t>metrology</a:t>
            </a:r>
            <a:r>
              <a:rPr lang="de-DE" sz="1200" dirty="0">
                <a:latin typeface="Arial"/>
                <a:cs typeface="Arial"/>
              </a:rPr>
              <a:t>“</a:t>
            </a:r>
          </a:p>
          <a:p>
            <a:r>
              <a:rPr lang="de-DE" sz="1200" dirty="0">
                <a:latin typeface="Arial"/>
                <a:cs typeface="Arial"/>
              </a:rPr>
              <a:t>Chairperson </a:t>
            </a:r>
            <a:r>
              <a:rPr lang="de-DE" sz="1200" dirty="0" err="1">
                <a:latin typeface="Arial"/>
                <a:cs typeface="Arial"/>
              </a:rPr>
              <a:t>of</a:t>
            </a:r>
            <a:r>
              <a:rPr lang="de-DE" sz="1200" dirty="0">
                <a:latin typeface="Arial"/>
                <a:cs typeface="Arial"/>
              </a:rPr>
              <a:t> Deutsche Kalibrierdienst (DKD)</a:t>
            </a:r>
          </a:p>
          <a:p>
            <a:pPr>
              <a:tabLst>
                <a:tab pos="630238" algn="l"/>
              </a:tabLst>
            </a:pPr>
            <a:r>
              <a:rPr lang="de-DE" sz="1200" dirty="0">
                <a:latin typeface="Arial"/>
                <a:cs typeface="Arial"/>
              </a:rPr>
              <a:t>Phone:	+49-531-592-9090</a:t>
            </a:r>
          </a:p>
          <a:p>
            <a:pPr>
              <a:tabLst>
                <a:tab pos="630238" algn="l"/>
              </a:tabLst>
            </a:pPr>
            <a:r>
              <a:rPr lang="de-DE" sz="1200" dirty="0">
                <a:latin typeface="Arial"/>
                <a:cs typeface="Arial"/>
              </a:rPr>
              <a:t>E-Mail: 	peter.ulbig@ptb.de</a:t>
            </a:r>
          </a:p>
          <a:p>
            <a:r>
              <a:rPr lang="de-DE" sz="1200" dirty="0">
                <a:latin typeface="Arial"/>
                <a:cs typeface="Arial"/>
              </a:rPr>
              <a:t>www.ptb.de</a:t>
            </a:r>
            <a:br>
              <a:rPr lang="de-DE" sz="1200" dirty="0">
                <a:latin typeface="Arial"/>
                <a:cs typeface="Arial"/>
              </a:rPr>
            </a:br>
            <a:endParaRPr lang="de-DE" sz="1200" dirty="0">
              <a:latin typeface="Arial"/>
              <a:cs typeface="Arial"/>
            </a:endParaRPr>
          </a:p>
        </p:txBody>
      </p:sp>
      <p:pic>
        <p:nvPicPr>
          <p:cNvPr id="7" name="Picture 2" descr="D:\_daten\dienstliches\2014\ppt\PPT_HG_Folie_03.png"/>
          <p:cNvPicPr>
            <a:picLocks noChangeAspect="1" noChangeArrowheads="1"/>
          </p:cNvPicPr>
          <p:nvPr/>
        </p:nvPicPr>
        <p:blipFill>
          <a:blip r:embed="rId2" cstate="print"/>
          <a:srcRect r="79588"/>
          <a:stretch>
            <a:fillRect/>
          </a:stretch>
        </p:blipFill>
        <p:spPr bwMode="auto">
          <a:xfrm>
            <a:off x="1289" y="4396284"/>
            <a:ext cx="1866478" cy="2084388"/>
          </a:xfrm>
          <a:prstGeom prst="rect">
            <a:avLst/>
          </a:prstGeom>
          <a:noFill/>
        </p:spPr>
      </p:pic>
      <p:sp>
        <p:nvSpPr>
          <p:cNvPr id="9" name="Rechteck 8"/>
          <p:cNvSpPr/>
          <p:nvPr/>
        </p:nvSpPr>
        <p:spPr>
          <a:xfrm>
            <a:off x="1794359" y="1635877"/>
            <a:ext cx="5313121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az-Cyrl-AZ" sz="2800"/>
          </a:p>
          <a:p>
            <a:r>
              <a:rPr lang="az-Cyrl-AZ" sz="2800" b="1"/>
              <a:t>Спасибо за внимание</a:t>
            </a:r>
            <a:r>
              <a:rPr lang="de-DE" sz="2800" b="1"/>
              <a:t>!</a:t>
            </a:r>
            <a:endParaRPr lang="az-Cyrl-AZ" sz="2800" b="1"/>
          </a:p>
          <a:p>
            <a:endParaRPr lang="en-US" sz="2800" b="1">
              <a:ea typeface="Calibri" pitchFamily="34" charset="0"/>
              <a:cs typeface="Times New Roman" pitchFamily="18" charset="0"/>
            </a:endParaRPr>
          </a:p>
          <a:p>
            <a:r>
              <a:rPr lang="en-US" sz="2800" b="1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Thank you for your kind attention!</a:t>
            </a:r>
          </a:p>
          <a:p>
            <a:endParaRPr lang="en-US" sz="2800" b="1">
              <a:cs typeface="Times New Roman" pitchFamily="18" charset="0"/>
            </a:endParaRPr>
          </a:p>
          <a:p>
            <a:endParaRPr lang="en-US" sz="2800" b="1">
              <a:cs typeface="Times New Roman" pitchFamily="18" charset="0"/>
            </a:endParaRPr>
          </a:p>
        </p:txBody>
      </p:sp>
      <p:cxnSp>
        <p:nvCxnSpPr>
          <p:cNvPr id="6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Picture 2" descr="http://www.coomet.org/images/coome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+mj-lt"/>
              </a:rPr>
              <a:t>1</a:t>
            </a: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51-го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6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51</a:t>
            </a:r>
            <a:r>
              <a:rPr lang="en-US" sz="1600" b="1" baseline="30000" dirty="0">
                <a:solidFill>
                  <a:srgbClr val="C00000"/>
                </a:solidFill>
              </a:rPr>
              <a:t>st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2016</a:t>
            </a:r>
          </a:p>
        </p:txBody>
      </p:sp>
      <p:pic>
        <p:nvPicPr>
          <p:cNvPr id="12" name="Picture 2" descr="Bildergebnis für oiml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2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D87DC72-5E92-4DC1-B637-A03639A427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976" y="1717777"/>
            <a:ext cx="4103250" cy="15800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0838E8B-0A51-44A4-8A17-47D6B486D3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8051" y="1632934"/>
            <a:ext cx="3444950" cy="190189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7946337-C9D7-4690-93A2-279547F04A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976" y="3862780"/>
            <a:ext cx="7545278" cy="31838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E0CA570-8F5A-4D75-BD82-D1E6ED6154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981" y="4207291"/>
            <a:ext cx="8091491" cy="32046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CFFE55F3-7ACD-42FD-9445-8304927053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103" y="4652362"/>
            <a:ext cx="8211763" cy="1571872"/>
          </a:xfrm>
          <a:prstGeom prst="rect">
            <a:avLst/>
          </a:prstGeom>
        </p:spPr>
      </p:pic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CE87E3B6-7FED-4D7D-9556-E0C2EBDDF640}"/>
              </a:ext>
            </a:extLst>
          </p:cNvPr>
          <p:cNvSpPr/>
          <p:nvPr/>
        </p:nvSpPr>
        <p:spPr>
          <a:xfrm>
            <a:off x="6592528" y="4644988"/>
            <a:ext cx="2144943" cy="27359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41B62627-0291-4913-9D38-F643FBA502F6}"/>
              </a:ext>
            </a:extLst>
          </p:cNvPr>
          <p:cNvSpPr/>
          <p:nvPr/>
        </p:nvSpPr>
        <p:spPr>
          <a:xfrm>
            <a:off x="3780503" y="5625510"/>
            <a:ext cx="1927123" cy="2997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1305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3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502B8885-290E-41CC-82FD-60C0C8B83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695" y="1462492"/>
            <a:ext cx="8288296" cy="211399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0153104-B833-499D-947A-BB84112D4F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93" y="3968579"/>
            <a:ext cx="8610459" cy="2051351"/>
          </a:xfrm>
          <a:prstGeom prst="rect">
            <a:avLst/>
          </a:prstGeom>
        </p:spPr>
      </p:pic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31AF0754-1946-4A95-B89A-E54DF4A2A8F6}"/>
              </a:ext>
            </a:extLst>
          </p:cNvPr>
          <p:cNvSpPr/>
          <p:nvPr/>
        </p:nvSpPr>
        <p:spPr>
          <a:xfrm>
            <a:off x="4009103" y="5308420"/>
            <a:ext cx="4006645" cy="31809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3B13B1E-1227-4DEB-B43F-4E685BBFCFFA}"/>
              </a:ext>
            </a:extLst>
          </p:cNvPr>
          <p:cNvSpPr/>
          <p:nvPr/>
        </p:nvSpPr>
        <p:spPr>
          <a:xfrm>
            <a:off x="1558416" y="2614379"/>
            <a:ext cx="1075185" cy="3279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35E50C78-78D7-43D9-9EF5-A35A8477B8E7}"/>
              </a:ext>
            </a:extLst>
          </p:cNvPr>
          <p:cNvSpPr/>
          <p:nvPr/>
        </p:nvSpPr>
        <p:spPr>
          <a:xfrm>
            <a:off x="1558416" y="3134392"/>
            <a:ext cx="3190565" cy="3757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8661D96-9594-46ED-B0A2-1991CC34A0BD}"/>
              </a:ext>
            </a:extLst>
          </p:cNvPr>
          <p:cNvSpPr txBox="1"/>
          <p:nvPr/>
        </p:nvSpPr>
        <p:spPr>
          <a:xfrm>
            <a:off x="4616196" y="2031731"/>
            <a:ext cx="3905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00B050"/>
                </a:solidFill>
              </a:rPr>
              <a:t>126 (</a:t>
            </a:r>
            <a:r>
              <a:rPr lang="de-DE" b="1" dirty="0" err="1">
                <a:solidFill>
                  <a:srgbClr val="00B050"/>
                </a:solidFill>
              </a:rPr>
              <a:t>full</a:t>
            </a:r>
            <a:r>
              <a:rPr lang="de-DE" b="1" dirty="0">
                <a:solidFill>
                  <a:srgbClr val="00B050"/>
                </a:solidFill>
              </a:rPr>
              <a:t> and </a:t>
            </a:r>
            <a:r>
              <a:rPr lang="de-DE" b="1" dirty="0" err="1">
                <a:solidFill>
                  <a:srgbClr val="00B050"/>
                </a:solidFill>
              </a:rPr>
              <a:t>corresponding</a:t>
            </a:r>
            <a:r>
              <a:rPr lang="de-DE" b="1" dirty="0">
                <a:solidFill>
                  <a:srgbClr val="00B050"/>
                </a:solidFill>
              </a:rPr>
              <a:t>) </a:t>
            </a:r>
            <a:r>
              <a:rPr lang="de-DE" b="1" dirty="0" err="1">
                <a:solidFill>
                  <a:srgbClr val="00B050"/>
                </a:solidFill>
              </a:rPr>
              <a:t>members</a:t>
            </a:r>
            <a:r>
              <a:rPr lang="de-DE" b="1" dirty="0">
                <a:solidFill>
                  <a:srgbClr val="00B05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66184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4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964CCBA-699E-4A71-A101-5648BD32EE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23" y="1579864"/>
            <a:ext cx="8437291" cy="2461194"/>
          </a:xfrm>
          <a:prstGeom prst="rect">
            <a:avLst/>
          </a:prstGeom>
        </p:spPr>
      </p:pic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4370EDEF-CF20-4C7D-BB65-F1564AD0945E}"/>
              </a:ext>
            </a:extLst>
          </p:cNvPr>
          <p:cNvSpPr/>
          <p:nvPr/>
        </p:nvSpPr>
        <p:spPr>
          <a:xfrm>
            <a:off x="494071" y="4461387"/>
            <a:ext cx="656303" cy="383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82DB91A-7B88-4F01-BA23-FA2F19719A63}"/>
              </a:ext>
            </a:extLst>
          </p:cNvPr>
          <p:cNvSpPr txBox="1"/>
          <p:nvPr/>
        </p:nvSpPr>
        <p:spPr>
          <a:xfrm>
            <a:off x="1374293" y="4468450"/>
            <a:ext cx="6125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Start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OIML-</a:t>
            </a:r>
            <a:r>
              <a:rPr lang="de-DE" dirty="0" err="1"/>
              <a:t>Certification</a:t>
            </a:r>
            <a:r>
              <a:rPr lang="de-DE" dirty="0"/>
              <a:t> System on 1st </a:t>
            </a:r>
            <a:r>
              <a:rPr lang="de-DE" dirty="0" err="1"/>
              <a:t>January</a:t>
            </a:r>
            <a:r>
              <a:rPr lang="de-DE" dirty="0"/>
              <a:t> 2018</a:t>
            </a: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D65010D3-3729-438F-9466-02FFF8360641}"/>
              </a:ext>
            </a:extLst>
          </p:cNvPr>
          <p:cNvSpPr/>
          <p:nvPr/>
        </p:nvSpPr>
        <p:spPr>
          <a:xfrm>
            <a:off x="494071" y="5258111"/>
            <a:ext cx="656303" cy="3834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7FBD21B-9D58-4D00-B328-FC2C35CF07B6}"/>
              </a:ext>
            </a:extLst>
          </p:cNvPr>
          <p:cNvSpPr txBox="1"/>
          <p:nvPr/>
        </p:nvSpPr>
        <p:spPr>
          <a:xfrm>
            <a:off x="1374293" y="5265174"/>
            <a:ext cx="7056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COOMET-OIML </a:t>
            </a:r>
            <a:r>
              <a:rPr lang="de-DE" dirty="0" err="1"/>
              <a:t>seminar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OIML-CS on 15th May 2018, Moscow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5E819CA7-4AB3-4006-81D8-0A95CA068E1E}"/>
              </a:ext>
            </a:extLst>
          </p:cNvPr>
          <p:cNvSpPr/>
          <p:nvPr/>
        </p:nvSpPr>
        <p:spPr>
          <a:xfrm>
            <a:off x="3608442" y="3375694"/>
            <a:ext cx="4938248" cy="31140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0738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5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D53F84E-3078-4339-B7AE-2C3E9DD48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793" y="1508241"/>
            <a:ext cx="8500981" cy="3480045"/>
          </a:xfrm>
          <a:prstGeom prst="rect">
            <a:avLst/>
          </a:prstGeom>
        </p:spPr>
      </p:pic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1306F01C-AB73-43C3-8901-AA62802E44AC}"/>
              </a:ext>
            </a:extLst>
          </p:cNvPr>
          <p:cNvSpPr/>
          <p:nvPr/>
        </p:nvSpPr>
        <p:spPr>
          <a:xfrm>
            <a:off x="494071" y="5375787"/>
            <a:ext cx="567813" cy="324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8DD989A-B055-4308-B74D-B8ACD8F1AAC2}"/>
              </a:ext>
            </a:extLst>
          </p:cNvPr>
          <p:cNvSpPr txBox="1"/>
          <p:nvPr/>
        </p:nvSpPr>
        <p:spPr>
          <a:xfrm>
            <a:off x="1150373" y="5330920"/>
            <a:ext cx="7413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MC </a:t>
            </a:r>
            <a:r>
              <a:rPr lang="de-DE" dirty="0" err="1"/>
              <a:t>members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COOMET countries so </a:t>
            </a:r>
            <a:r>
              <a:rPr lang="de-DE" dirty="0" err="1"/>
              <a:t>far</a:t>
            </a:r>
            <a:r>
              <a:rPr lang="de-DE" dirty="0"/>
              <a:t>: Russia, </a:t>
            </a:r>
            <a:r>
              <a:rPr lang="de-DE" dirty="0" err="1"/>
              <a:t>Slovakia</a:t>
            </a:r>
            <a:r>
              <a:rPr lang="de-DE" dirty="0"/>
              <a:t> and Germany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191E7095-E165-4807-A88D-BA5FB5A3DFEB}"/>
              </a:ext>
            </a:extLst>
          </p:cNvPr>
          <p:cNvSpPr/>
          <p:nvPr/>
        </p:nvSpPr>
        <p:spPr>
          <a:xfrm>
            <a:off x="2487564" y="4571462"/>
            <a:ext cx="5734662" cy="41682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868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6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5589AFC7-1441-4DED-A9CD-D685C05CE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22" y="1273215"/>
            <a:ext cx="8053528" cy="275765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3F1518D-8E4E-4A59-A6DF-9EE38D0D08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5" y="4124089"/>
            <a:ext cx="8600135" cy="1878408"/>
          </a:xfrm>
          <a:prstGeom prst="rect">
            <a:avLst/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14C8E191-0821-4CA5-A0A3-F149B7BB1D0C}"/>
              </a:ext>
            </a:extLst>
          </p:cNvPr>
          <p:cNvSpPr/>
          <p:nvPr/>
        </p:nvSpPr>
        <p:spPr>
          <a:xfrm>
            <a:off x="1469155" y="2795191"/>
            <a:ext cx="5610071" cy="1036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3ACD6D5C-00EC-45AC-BB1C-3517D1FC28B8}"/>
              </a:ext>
            </a:extLst>
          </p:cNvPr>
          <p:cNvSpPr/>
          <p:nvPr/>
        </p:nvSpPr>
        <p:spPr>
          <a:xfrm>
            <a:off x="426058" y="5281184"/>
            <a:ext cx="4780124" cy="3527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9670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7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44FA194-6B8B-44E6-9F54-1217D71466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58" y="1444685"/>
            <a:ext cx="8512491" cy="2179868"/>
          </a:xfrm>
          <a:prstGeom prst="rect">
            <a:avLst/>
          </a:prstGeom>
        </p:spPr>
      </p:pic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B069355E-4E79-4D84-945E-80B5E7488E14}"/>
              </a:ext>
            </a:extLst>
          </p:cNvPr>
          <p:cNvSpPr/>
          <p:nvPr/>
        </p:nvSpPr>
        <p:spPr>
          <a:xfrm>
            <a:off x="2816941" y="2418736"/>
            <a:ext cx="5840361" cy="2803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993C19E9-8BE0-46E1-AEF1-7B121A66DA0A}"/>
              </a:ext>
            </a:extLst>
          </p:cNvPr>
          <p:cNvSpPr/>
          <p:nvPr/>
        </p:nvSpPr>
        <p:spPr>
          <a:xfrm>
            <a:off x="421793" y="2699043"/>
            <a:ext cx="1259523" cy="28750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4679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8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2DE0C0-674B-42BC-BA9E-8AD7784C64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58" y="1524117"/>
            <a:ext cx="7160708" cy="1786687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F335281-601B-47E0-A963-F55F735D7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5945" y="3292391"/>
            <a:ext cx="1932109" cy="2803452"/>
          </a:xfrm>
          <a:prstGeom prst="rect">
            <a:avLst/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8EDA0FE9-7598-4523-9F6D-5D296F1EC72C}"/>
              </a:ext>
            </a:extLst>
          </p:cNvPr>
          <p:cNvSpPr/>
          <p:nvPr/>
        </p:nvSpPr>
        <p:spPr>
          <a:xfrm>
            <a:off x="1014831" y="2886632"/>
            <a:ext cx="6500535" cy="2687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1855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95536" y="980728"/>
            <a:ext cx="8352928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9144000" cy="127321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33601" y="-4475"/>
            <a:ext cx="494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/>
              <a:t>О </a:t>
            </a:r>
            <a:r>
              <a:rPr lang="en-GB" sz="1600" b="1" dirty="0" err="1"/>
              <a:t>результатах</a:t>
            </a:r>
            <a:r>
              <a:rPr lang="en-GB" sz="1600" b="1" dirty="0"/>
              <a:t> 52-го </a:t>
            </a:r>
            <a:r>
              <a:rPr lang="en-GB" sz="1600" b="1" dirty="0" err="1"/>
              <a:t>заседания</a:t>
            </a:r>
            <a:r>
              <a:rPr lang="en-GB" sz="1600" b="1" dirty="0"/>
              <a:t> CIML </a:t>
            </a:r>
          </a:p>
          <a:p>
            <a:pPr algn="ctr">
              <a:defRPr/>
            </a:pPr>
            <a:r>
              <a:rPr lang="en-GB" sz="1600" b="1" dirty="0"/>
              <a:t>и </a:t>
            </a:r>
            <a:r>
              <a:rPr lang="en-GB" sz="1600" b="1" dirty="0" err="1"/>
              <a:t>круглого</a:t>
            </a:r>
            <a:r>
              <a:rPr lang="en-GB" sz="1600" b="1" dirty="0"/>
              <a:t> </a:t>
            </a:r>
            <a:r>
              <a:rPr lang="en-GB" sz="1600" b="1" dirty="0" err="1"/>
              <a:t>стола</a:t>
            </a:r>
            <a:r>
              <a:rPr lang="en-GB" sz="1600" b="1" dirty="0"/>
              <a:t> RLMO</a:t>
            </a:r>
            <a:r>
              <a:rPr lang="ru-RU" sz="1600" b="1" dirty="0"/>
              <a:t>за 201</a:t>
            </a:r>
            <a:r>
              <a:rPr lang="de-DE" sz="1600" b="1" dirty="0"/>
              <a:t>7</a:t>
            </a:r>
            <a:r>
              <a:rPr lang="en-US" sz="1600" b="1" dirty="0"/>
              <a:t> </a:t>
            </a:r>
            <a:r>
              <a:rPr lang="ru-RU" sz="1600" b="1" dirty="0"/>
              <a:t>год</a:t>
            </a:r>
            <a:endParaRPr lang="de-DE" sz="1600" b="1" dirty="0"/>
          </a:p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On the results of the 52</a:t>
            </a:r>
            <a:r>
              <a:rPr lang="en-US" sz="1600" b="1" baseline="30000" dirty="0">
                <a:solidFill>
                  <a:srgbClr val="C00000"/>
                </a:solidFill>
              </a:rPr>
              <a:t>nd</a:t>
            </a:r>
            <a:r>
              <a:rPr lang="en-US" sz="1600" b="1" dirty="0">
                <a:solidFill>
                  <a:srgbClr val="C00000"/>
                </a:solidFill>
              </a:rPr>
              <a:t> meeting of CIML 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C00000"/>
                </a:solidFill>
              </a:rPr>
              <a:t>and the RLMO roundtable </a:t>
            </a:r>
            <a:r>
              <a:rPr lang="en-US" sz="1600" b="1" dirty="0">
                <a:solidFill>
                  <a:schemeClr val="accent2"/>
                </a:solidFill>
              </a:rPr>
              <a:t>for 2017</a:t>
            </a:r>
          </a:p>
        </p:txBody>
      </p:sp>
      <p:pic>
        <p:nvPicPr>
          <p:cNvPr id="8194" name="Picture 2" descr="http://www.coomet.org/images/coom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93" y="171470"/>
            <a:ext cx="1905000" cy="971551"/>
          </a:xfrm>
          <a:prstGeom prst="rect">
            <a:avLst/>
          </a:prstGeom>
          <a:noFill/>
        </p:spPr>
      </p:pic>
      <p:sp>
        <p:nvSpPr>
          <p:cNvPr id="18" name="Textplatzhalter 13"/>
          <p:cNvSpPr txBox="1">
            <a:spLocks/>
          </p:cNvSpPr>
          <p:nvPr/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Division</a:t>
            </a:r>
            <a:r>
              <a:rPr kumimoji="0" lang="de-DE" sz="9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Q „Scientific-technical cross-sectional tasks“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Textplatzhalter 13"/>
          <p:cNvSpPr txBox="1">
            <a:spLocks/>
          </p:cNvSpPr>
          <p:nvPr/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 TC 2 Legal Metrology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dirty="0">
                <a:latin typeface="Arial"/>
                <a:cs typeface="Arial"/>
              </a:rPr>
              <a:t>Seite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9</a:t>
            </a:fld>
            <a:r>
              <a:rPr lang="de-DE" sz="900" dirty="0">
                <a:latin typeface="Arial"/>
                <a:cs typeface="Arial"/>
              </a:rPr>
              <a:t> </a:t>
            </a:r>
            <a:r>
              <a:rPr lang="de-DE" sz="900">
                <a:latin typeface="Arial"/>
                <a:cs typeface="Arial"/>
              </a:rPr>
              <a:t>von 8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0" y="6271847"/>
            <a:ext cx="9144000" cy="5861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>
              <a:solidFill>
                <a:srgbClr val="C00000"/>
              </a:solidFill>
            </a:endParaRPr>
          </a:p>
        </p:txBody>
      </p:sp>
      <p:pic>
        <p:nvPicPr>
          <p:cNvPr id="13" name="Picture 2" descr="Bildergebnis für oiml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0" y="66053"/>
            <a:ext cx="1264841" cy="10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A66E063-CAA6-42CC-8EA4-A0684D36F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58" y="1508241"/>
            <a:ext cx="8162698" cy="303426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936558E-EF1F-4FB4-AF9B-78D571A85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0062" y="3515720"/>
            <a:ext cx="1825703" cy="2432120"/>
          </a:xfrm>
          <a:prstGeom prst="rect">
            <a:avLst/>
          </a:prstGeom>
        </p:spPr>
      </p:pic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02A4C6FB-55D1-4525-A253-8AF870E062AB}"/>
              </a:ext>
            </a:extLst>
          </p:cNvPr>
          <p:cNvSpPr/>
          <p:nvPr/>
        </p:nvSpPr>
        <p:spPr>
          <a:xfrm>
            <a:off x="1170992" y="4125496"/>
            <a:ext cx="3283022" cy="2768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529469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Microsoft Office PowerPoint</Application>
  <PresentationFormat>Bildschirmpräsentation (4:3)</PresentationFormat>
  <Paragraphs>167</Paragraphs>
  <Slides>15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Calibri</vt:lpstr>
      <vt:lpstr>Lucida Console</vt:lpstr>
      <vt:lpstr>Times New Roman</vt:lpstr>
      <vt:lpstr>Larissa-Design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Physikalisch Technische Bundesanstalt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ulbig01</dc:creator>
  <cp:lastModifiedBy>Peter Ulbig</cp:lastModifiedBy>
  <cp:revision>356</cp:revision>
  <dcterms:created xsi:type="dcterms:W3CDTF">2014-01-08T11:32:19Z</dcterms:created>
  <dcterms:modified xsi:type="dcterms:W3CDTF">2018-04-11T06:17:12Z</dcterms:modified>
</cp:coreProperties>
</file>